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  <p:sldMasterId id="2147483696" r:id="rId2"/>
    <p:sldMasterId id="2147483710" r:id="rId3"/>
    <p:sldMasterId id="2147483736" r:id="rId4"/>
  </p:sldMasterIdLst>
  <p:notesMasterIdLst>
    <p:notesMasterId r:id="rId35"/>
  </p:notes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88" r:id="rId13"/>
    <p:sldId id="276" r:id="rId14"/>
    <p:sldId id="270" r:id="rId15"/>
    <p:sldId id="271" r:id="rId16"/>
    <p:sldId id="272" r:id="rId17"/>
    <p:sldId id="273" r:id="rId18"/>
    <p:sldId id="275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7" r:id="rId29"/>
    <p:sldId id="286" r:id="rId30"/>
    <p:sldId id="289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ACF7F-28B7-4692-AF86-5254B19540A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B18E1-F402-4795-A5A1-EB34030F3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1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18E1-F402-4795-A5A1-EB34030F36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2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35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33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77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5/13/2022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02841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34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3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1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6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96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87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82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37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32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7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74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73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66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98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33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6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67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7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53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6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57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0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67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647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36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94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3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817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495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5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55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738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017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17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68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50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47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6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72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2" r:id="rId5"/>
    <p:sldLayoutId id="2147483673" r:id="rId6"/>
    <p:sldLayoutId id="2147483678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9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698" r:id="rId6"/>
    <p:sldLayoutId id="2147483704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3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r.org/centers/mosaic/mosaic-tools" TargetMode="Externa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a-analysis-learning-information-center.com/" TargetMode="External"/><Relationship Id="rId2" Type="http://schemas.openxmlformats.org/officeDocument/2006/relationships/hyperlink" Target="https://training.cochrane.org/handbook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etafor-project.org/doku.php/metafo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102/00346543198771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102/10769986021004299" TargetMode="External"/><Relationship Id="rId2" Type="http://schemas.openxmlformats.org/officeDocument/2006/relationships/hyperlink" Target="https://doi.org/10.1136/bmj.315.7109.629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002/jrsm.1464" TargetMode="External"/><Relationship Id="rId4" Type="http://schemas.openxmlformats.org/officeDocument/2006/relationships/hyperlink" Target="https://doi.org/10.1002/jrsm.145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12B8B-56D6-46BF-92CE-BB2B7CA22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2" y="957715"/>
            <a:ext cx="5130798" cy="2750419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Meta-analysis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6BB4F-2EF7-448A-B8B0-F2A019258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2" y="3800209"/>
            <a:ext cx="5130798" cy="2307022"/>
          </a:xfrm>
        </p:spPr>
        <p:txBody>
          <a:bodyPr>
            <a:normAutofit/>
          </a:bodyPr>
          <a:lstStyle/>
          <a:p>
            <a:r>
              <a:rPr lang="en-US" dirty="0" smtClean="0"/>
              <a:t>Terri </a:t>
            </a:r>
            <a:r>
              <a:rPr lang="en-US" dirty="0" smtClean="0"/>
              <a:t>Pigott</a:t>
            </a:r>
          </a:p>
          <a:p>
            <a:r>
              <a:rPr lang="en-US" dirty="0" smtClean="0"/>
              <a:t>Knowledge Center for Education</a:t>
            </a:r>
          </a:p>
          <a:p>
            <a:r>
              <a:rPr lang="en-US" dirty="0" smtClean="0"/>
              <a:t>University of Stavanger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 smtClean="0"/>
              <a:t>13, 2022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ADE7F-54C3-FD28-C2FC-895A533FB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647"/>
            <a:ext cx="5850384" cy="4050705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95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questions addressed by </a:t>
            </a:r>
            <a:r>
              <a:rPr lang="en-US" dirty="0" err="1" smtClean="0"/>
              <a:t>meta-analysis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0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questions relevant for </a:t>
            </a:r>
            <a:r>
              <a:rPr lang="en-US" dirty="0" err="1" smtClean="0"/>
              <a:t>meta-analysis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Rates and Trends</a:t>
            </a:r>
          </a:p>
          <a:p>
            <a:r>
              <a:rPr lang="en-US" sz="3200" dirty="0" smtClean="0"/>
              <a:t>Associations</a:t>
            </a:r>
          </a:p>
          <a:p>
            <a:r>
              <a:rPr lang="en-US" sz="3200" dirty="0" smtClean="0"/>
              <a:t>Cause and Effect</a:t>
            </a:r>
          </a:p>
          <a:p>
            <a:r>
              <a:rPr lang="en-US" sz="3200" i="1" dirty="0" smtClean="0"/>
              <a:t>Any question where the goal is to estimate a quantitative measure across studies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0796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0DE6-33A7-4732-B5E0-19B6F794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1"/>
            <a:ext cx="5849322" cy="528090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ea typeface="Meiryo"/>
              </a:rPr>
              <a:t>Rates/Trends</a:t>
            </a:r>
            <a:endParaRPr lang="en-US" sz="33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91717C-4703-4597-AFA7-D23837419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/>
          </a:bodyPr>
          <a:lstStyle/>
          <a:p>
            <a:r>
              <a:rPr lang="en-US" sz="2800" dirty="0">
                <a:ea typeface="Meiryo"/>
              </a:rPr>
              <a:t>What is the </a:t>
            </a:r>
            <a:r>
              <a:rPr lang="en-US" sz="2800" dirty="0" smtClean="0">
                <a:ea typeface="Meiryo"/>
              </a:rPr>
              <a:t>prevalence of this behavior among persons with autism?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605" y="1961197"/>
            <a:ext cx="67246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Associations - Correlations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8236111" y="2055813"/>
            <a:ext cx="3370262" cy="36337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the correlation between spatial skills and mathematics performance?</a:t>
            </a:r>
          </a:p>
          <a:p>
            <a:r>
              <a:rPr lang="en-US" sz="2400" dirty="0" smtClean="0"/>
              <a:t>Does this correlation vary across studies?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8" y="2583180"/>
            <a:ext cx="7491202" cy="31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969" y="1010570"/>
            <a:ext cx="9144000" cy="1344168"/>
          </a:xfrm>
        </p:spPr>
        <p:txBody>
          <a:bodyPr/>
          <a:lstStyle/>
          <a:p>
            <a:r>
              <a:rPr lang="en-US" dirty="0" smtClean="0"/>
              <a:t>Associations – comparisons among 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90" y="2354738"/>
            <a:ext cx="9220838" cy="2455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969" y="5104201"/>
            <a:ext cx="10267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difference in academic achievement among first- and second-generation youths?</a:t>
            </a:r>
          </a:p>
          <a:p>
            <a:r>
              <a:rPr lang="en-US" sz="2400" dirty="0" smtClean="0"/>
              <a:t>How does that difference (if it exists) vary across studies?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97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501" y="942551"/>
            <a:ext cx="9144000" cy="1344168"/>
          </a:xfrm>
        </p:spPr>
        <p:txBody>
          <a:bodyPr/>
          <a:lstStyle/>
          <a:p>
            <a:r>
              <a:rPr lang="en-US" dirty="0" smtClean="0"/>
              <a:t>Effectiveness of interventions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814" y="1711128"/>
            <a:ext cx="67341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interventions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64" y="1598219"/>
            <a:ext cx="9287691" cy="42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typical results from a </a:t>
            </a:r>
            <a:r>
              <a:rPr lang="en-US" dirty="0" err="1" smtClean="0"/>
              <a:t>meta-analysis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2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dirty="0" err="1" smtClean="0"/>
              <a:t>meta-analysis</a:t>
            </a:r>
            <a:r>
              <a:rPr lang="en-US" dirty="0" smtClean="0"/>
              <a:t>, we are concerned with: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Estimating the average effect size (treatment effectiveness, correlation between constructs, prevalence of a condition) and its confidence interval</a:t>
            </a:r>
          </a:p>
          <a:p>
            <a:r>
              <a:rPr lang="en-US" dirty="0" smtClean="0"/>
              <a:t>Estimating the variation among studies in effect size – or exploring the heterogeneity among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3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Forest plot from mindfulness </a:t>
            </a:r>
            <a:br>
              <a:rPr lang="en-US" dirty="0" smtClean="0"/>
            </a:br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684" y="1901843"/>
            <a:ext cx="7970742" cy="4468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150" y="2393879"/>
            <a:ext cx="193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effect size and 95% CI:</a:t>
            </a:r>
          </a:p>
          <a:p>
            <a:r>
              <a:rPr lang="en-US" dirty="0" smtClean="0"/>
              <a:t>0.25, [0.06, 0.43]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49348" y="3359649"/>
            <a:ext cx="1500027" cy="21986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9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the relationship between systematic review and </a:t>
            </a:r>
            <a:r>
              <a:rPr lang="en-US" dirty="0" err="1"/>
              <a:t>meta-analysis</a:t>
            </a:r>
            <a:endParaRPr lang="en-US" dirty="0"/>
          </a:p>
          <a:p>
            <a:r>
              <a:rPr lang="en-US" dirty="0"/>
              <a:t>Provide examples of questions addressed by </a:t>
            </a:r>
            <a:r>
              <a:rPr lang="en-US" dirty="0" err="1"/>
              <a:t>meta-analysis</a:t>
            </a:r>
            <a:endParaRPr lang="en-US" dirty="0"/>
          </a:p>
          <a:p>
            <a:r>
              <a:rPr lang="en-US" dirty="0"/>
              <a:t>Present examples of </a:t>
            </a:r>
            <a:r>
              <a:rPr lang="en-US" dirty="0" err="1"/>
              <a:t>meta-analysis</a:t>
            </a:r>
            <a:r>
              <a:rPr lang="en-US" dirty="0"/>
              <a:t> results</a:t>
            </a:r>
          </a:p>
          <a:p>
            <a:r>
              <a:rPr lang="en-US" dirty="0"/>
              <a:t>Consider interpretations of </a:t>
            </a:r>
            <a:r>
              <a:rPr lang="en-US" dirty="0" err="1"/>
              <a:t>meta-analysis</a:t>
            </a:r>
            <a:r>
              <a:rPr lang="en-US" dirty="0"/>
              <a:t> results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28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Interventions - Heterogeneity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355" y="1501953"/>
            <a:ext cx="6723579" cy="50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59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based on the Mathematics interventions here: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www.air.org/centers/mosaic/mosaic-tools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You can explore the effect sizes from different interventions, using different measures in varying contexts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64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68350"/>
            <a:ext cx="5066001" cy="3300215"/>
          </a:xfrm>
        </p:spPr>
        <p:txBody>
          <a:bodyPr/>
          <a:lstStyle/>
          <a:p>
            <a:r>
              <a:rPr lang="en-US" dirty="0" smtClean="0"/>
              <a:t>What conclusions can we draw from a </a:t>
            </a:r>
            <a:r>
              <a:rPr lang="en-US" dirty="0" err="1" smtClean="0"/>
              <a:t>meta-analysis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78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Meta-analysis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have seen in our examples, </a:t>
            </a:r>
            <a:r>
              <a:rPr lang="en-US" dirty="0" err="1" smtClean="0"/>
              <a:t>meta-analysis</a:t>
            </a:r>
            <a:r>
              <a:rPr lang="en-US" dirty="0" smtClean="0"/>
              <a:t> results can</a:t>
            </a:r>
          </a:p>
          <a:p>
            <a:pPr lvl="1"/>
            <a:r>
              <a:rPr lang="en-US" dirty="0" smtClean="0"/>
              <a:t>Provide an estimate of the average effect across studies – such as the average treatment effect, or the average correlation between constructs</a:t>
            </a:r>
          </a:p>
          <a:p>
            <a:pPr lvl="1"/>
            <a:r>
              <a:rPr lang="en-US" dirty="0" smtClean="0"/>
              <a:t>Describe how the amount of variation across studies</a:t>
            </a:r>
          </a:p>
          <a:p>
            <a:pPr lvl="1"/>
            <a:r>
              <a:rPr lang="en-US" dirty="0" smtClean="0"/>
              <a:t>Explore the relationship among study characteristics and effect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99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4" y="1055891"/>
            <a:ext cx="9144000" cy="1344168"/>
          </a:xfrm>
        </p:spPr>
        <p:txBody>
          <a:bodyPr/>
          <a:lstStyle/>
          <a:p>
            <a:r>
              <a:rPr lang="en-US" dirty="0" smtClean="0"/>
              <a:t>Exploring heterogeneity and generalizing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4" y="2714324"/>
            <a:ext cx="9144000" cy="34169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we explore how study characteristics relate to effect size, we are really addressing a question about generalizability</a:t>
            </a:r>
          </a:p>
          <a:p>
            <a:r>
              <a:rPr lang="en-US" dirty="0" smtClean="0"/>
              <a:t>With treatment effectiveness, we are exploring how much treatments vary, for whom they are most effective, and in what contexts they are effective</a:t>
            </a:r>
            <a:endParaRPr lang="en-US" dirty="0"/>
          </a:p>
          <a:p>
            <a:r>
              <a:rPr lang="en-US" dirty="0" smtClean="0"/>
              <a:t>For other types of questions: how variable are the effects across studies?</a:t>
            </a:r>
          </a:p>
        </p:txBody>
      </p:sp>
    </p:spTree>
    <p:extLst>
      <p:ext uri="{BB962C8B-B14F-4D97-AF65-F5344CB8AC3E}">
        <p14:creationId xmlns:p14="http://schemas.microsoft.com/office/powerpoint/2010/main" val="742728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Meta-analysis</a:t>
            </a:r>
            <a:r>
              <a:rPr lang="en-US" dirty="0" smtClean="0"/>
              <a:t> is used in the context of a systematic review to synthesize results of quantitative studies</a:t>
            </a:r>
          </a:p>
          <a:p>
            <a:r>
              <a:rPr lang="en-US" dirty="0" err="1" smtClean="0"/>
              <a:t>Meta-analysis</a:t>
            </a:r>
            <a:r>
              <a:rPr lang="en-US" dirty="0" smtClean="0"/>
              <a:t> results can describe the average effect across studies, and examine the amount of variation in effects </a:t>
            </a:r>
          </a:p>
          <a:p>
            <a:r>
              <a:rPr lang="en-US" dirty="0" err="1" smtClean="0"/>
              <a:t>Meta-analysis</a:t>
            </a:r>
            <a:r>
              <a:rPr lang="en-US" dirty="0" smtClean="0"/>
              <a:t> can summarize what we know and what we don’t yet know about a given research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1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 Pigott</a:t>
            </a:r>
          </a:p>
          <a:p>
            <a:r>
              <a:rPr lang="en-US" smtClean="0"/>
              <a:t>tpigott@gsu.edu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15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resources for systematic review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3321" y="1974320"/>
            <a:ext cx="96380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Cooper, H. (2017). </a:t>
            </a:r>
            <a:r>
              <a:rPr lang="en-US" sz="2800" i="1" dirty="0"/>
              <a:t>Research synthesis and </a:t>
            </a:r>
            <a:r>
              <a:rPr lang="en-US" sz="2800" i="1" dirty="0" err="1"/>
              <a:t>meta-analysis</a:t>
            </a:r>
            <a:r>
              <a:rPr lang="en-US" sz="2800" i="1" dirty="0"/>
              <a:t>: A step-by-step approach</a:t>
            </a:r>
            <a:r>
              <a:rPr lang="en-US" sz="2800" dirty="0"/>
              <a:t> (Fifth). Sage Publications.</a:t>
            </a:r>
          </a:p>
          <a:p>
            <a:r>
              <a:rPr lang="en-US" sz="2800" dirty="0"/>
              <a:t>Gough, D., Oliver, S., &amp; Thomas, J. (2017). </a:t>
            </a:r>
            <a:r>
              <a:rPr lang="en-US" sz="2800" i="1" dirty="0"/>
              <a:t>An introduction to systematic reviews</a:t>
            </a:r>
            <a:r>
              <a:rPr lang="en-US" sz="2800" dirty="0"/>
              <a:t> (2nd ed.). Sage Publications.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7255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</a:t>
            </a:r>
            <a:r>
              <a:rPr lang="en-US" dirty="0" err="1" smtClean="0"/>
              <a:t>Meta-analysis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3886" y="1876926"/>
            <a:ext cx="110305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Cochrane Handbook for Systematic Reviews of Interventions </a:t>
            </a:r>
            <a:r>
              <a:rPr lang="en-US" sz="2400" dirty="0"/>
              <a:t>(health-focused): </a:t>
            </a:r>
            <a:endParaRPr lang="en-US" sz="2400" dirty="0" smtClean="0"/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training.cochrane.org/handbook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err="1" smtClean="0"/>
              <a:t>Meta-analysis</a:t>
            </a:r>
            <a:r>
              <a:rPr lang="en-US" sz="2400" dirty="0" smtClean="0"/>
              <a:t> Learning Information Center (social science focused with </a:t>
            </a:r>
            <a:r>
              <a:rPr lang="en-US" sz="2400" dirty="0"/>
              <a:t>R resources and videos): </a:t>
            </a:r>
            <a:r>
              <a:rPr lang="en-US" sz="2400" dirty="0">
                <a:hlinkClick r:id="rId3"/>
              </a:rPr>
              <a:t>https://www.meta-analysis-learning-information-center.com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Wolfgang </a:t>
            </a:r>
            <a:r>
              <a:rPr lang="en-US" sz="2400" dirty="0" err="1" smtClean="0"/>
              <a:t>Viechtbauer’s</a:t>
            </a:r>
            <a:r>
              <a:rPr lang="en-US" sz="2400" dirty="0" smtClean="0"/>
              <a:t> </a:t>
            </a:r>
            <a:r>
              <a:rPr lang="en-US" sz="2400" dirty="0" err="1" smtClean="0"/>
              <a:t>metafor</a:t>
            </a:r>
            <a:r>
              <a:rPr lang="en-US" sz="2400" dirty="0"/>
              <a:t> </a:t>
            </a:r>
            <a:r>
              <a:rPr lang="en-US" sz="2400" dirty="0" smtClean="0"/>
              <a:t>R package</a:t>
            </a:r>
            <a:r>
              <a:rPr lang="en-US" sz="2400" dirty="0"/>
              <a:t>: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www.metafor-project.org/doku.php/metafor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973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Books/Papers on </a:t>
            </a:r>
            <a:r>
              <a:rPr lang="en-US" dirty="0" err="1" smtClean="0"/>
              <a:t>meta-analysis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4454" y="1553162"/>
            <a:ext cx="10173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en-US" sz="2400" dirty="0" err="1"/>
              <a:t>Borenstein</a:t>
            </a:r>
            <a:r>
              <a:rPr lang="en-US" sz="2400" dirty="0"/>
              <a:t>, M., Hedges, L. V., Higgins, J. P. T., &amp; Rothstein, H. R. (2009). </a:t>
            </a:r>
            <a:r>
              <a:rPr lang="en-US" sz="2400" i="1" dirty="0"/>
              <a:t>Introduction to Meta-Analysis</a:t>
            </a:r>
            <a:r>
              <a:rPr lang="en-US" sz="2400" dirty="0"/>
              <a:t> (2nd ed.). Wiley</a:t>
            </a:r>
            <a:r>
              <a:rPr lang="en-US" sz="2400" dirty="0" smtClean="0"/>
              <a:t>.</a:t>
            </a:r>
          </a:p>
          <a:p>
            <a:pPr indent="-457200"/>
            <a:r>
              <a:rPr lang="en-US" sz="2400" dirty="0"/>
              <a:t>Cooper, H., Hedges, L. V., &amp; Valentine, J. C. (2019). </a:t>
            </a:r>
            <a:r>
              <a:rPr lang="en-US" sz="2400" i="1" dirty="0"/>
              <a:t>The Handbook of Research Synthesis and Meta-Analysis</a:t>
            </a:r>
            <a:r>
              <a:rPr lang="en-US" sz="2400" dirty="0"/>
              <a:t> (3rd ed.). Russell Sage Foundation</a:t>
            </a:r>
            <a:r>
              <a:rPr lang="en-US" sz="2400" dirty="0" smtClean="0"/>
              <a:t>.</a:t>
            </a:r>
            <a:endParaRPr lang="en-US" sz="2400" dirty="0"/>
          </a:p>
          <a:p>
            <a:pPr indent="-457200"/>
            <a:r>
              <a:rPr lang="en-US" sz="2400" dirty="0" err="1"/>
              <a:t>Lipsey</a:t>
            </a:r>
            <a:r>
              <a:rPr lang="en-US" sz="2400" dirty="0"/>
              <a:t>, M. W., &amp; Wilson, D. B. (2001). </a:t>
            </a:r>
            <a:r>
              <a:rPr lang="en-US" sz="2400" i="1" dirty="0"/>
              <a:t>Practical </a:t>
            </a:r>
            <a:r>
              <a:rPr lang="en-US" sz="2400" i="1" dirty="0" err="1"/>
              <a:t>meta-analysis</a:t>
            </a:r>
            <a:r>
              <a:rPr lang="en-US" sz="2400" dirty="0"/>
              <a:t>. Sage Publications</a:t>
            </a:r>
            <a:r>
              <a:rPr lang="en-US" sz="2400" dirty="0" smtClean="0"/>
              <a:t>.</a:t>
            </a:r>
          </a:p>
          <a:p>
            <a:pPr indent="-457200"/>
            <a:r>
              <a:rPr lang="en-US" sz="2400" dirty="0"/>
              <a:t>Pigott, T. D., &amp; </a:t>
            </a:r>
            <a:r>
              <a:rPr lang="en-US" sz="2400" dirty="0" err="1"/>
              <a:t>Polanin</a:t>
            </a:r>
            <a:r>
              <a:rPr lang="en-US" sz="2400" dirty="0"/>
              <a:t>, J. R. (2020). Methodological Guidance Paper: High-Quality Meta-Analysis in a Systematic Review. </a:t>
            </a:r>
            <a:r>
              <a:rPr lang="en-US" sz="2400" i="1" dirty="0"/>
              <a:t>Review of Educational Research</a:t>
            </a:r>
            <a:r>
              <a:rPr lang="en-US" sz="2400" dirty="0"/>
              <a:t>, </a:t>
            </a:r>
            <a:r>
              <a:rPr lang="en-US" sz="2400" i="1" dirty="0"/>
              <a:t>90</a:t>
            </a:r>
            <a:r>
              <a:rPr lang="en-US" sz="2400" dirty="0"/>
              <a:t>(1), 24–46. </a:t>
            </a:r>
            <a:r>
              <a:rPr lang="en-US" sz="2400" dirty="0">
                <a:hlinkClick r:id="rId3"/>
              </a:rPr>
              <a:t>https://doi.org/10.3102/0034654319877153</a:t>
            </a:r>
            <a:endParaRPr lang="en-US" sz="2400" dirty="0"/>
          </a:p>
          <a:p>
            <a:pPr indent="-457200"/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465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systematic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systematic review</a:t>
            </a:r>
          </a:p>
          <a:p>
            <a:pPr lvl="1"/>
            <a:r>
              <a:rPr lang="en-US" sz="2800" dirty="0"/>
              <a:t>Uses explicit criteria and transparent, replicable processes</a:t>
            </a:r>
          </a:p>
          <a:p>
            <a:pPr lvl="1"/>
            <a:r>
              <a:rPr lang="en-US" sz="2800" dirty="0"/>
              <a:t>To identify, assess and synthesize results of multiple studies</a:t>
            </a:r>
          </a:p>
          <a:p>
            <a:pPr lvl="1"/>
            <a:r>
              <a:rPr lang="en-US" sz="2800" dirty="0"/>
              <a:t>To address a central research question</a:t>
            </a:r>
          </a:p>
          <a:p>
            <a:pPr lvl="1"/>
            <a:r>
              <a:rPr lang="en-US" sz="2800" dirty="0"/>
              <a:t>While minimizing bias and error at each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29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Bias Papers/Resources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890872"/>
            <a:ext cx="1051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en-US" dirty="0"/>
              <a:t>Egger, M., Smith, G. D., Schneider, M., &amp; Minder, C. (1997). Bias in </a:t>
            </a:r>
            <a:r>
              <a:rPr lang="en-US" dirty="0" err="1"/>
              <a:t>meta-analysis</a:t>
            </a:r>
            <a:r>
              <a:rPr lang="en-US" dirty="0"/>
              <a:t> detected by a simple, graphical test. </a:t>
            </a:r>
            <a:r>
              <a:rPr lang="en-US" i="1" dirty="0"/>
              <a:t>BMJ</a:t>
            </a:r>
            <a:r>
              <a:rPr lang="en-US" dirty="0"/>
              <a:t>, </a:t>
            </a:r>
            <a:r>
              <a:rPr lang="en-US" i="1" dirty="0"/>
              <a:t>315</a:t>
            </a:r>
            <a:r>
              <a:rPr lang="en-US" dirty="0"/>
              <a:t>(7109), 629–634.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doi.org/10.1136/bmj.315.7109.629</a:t>
            </a:r>
            <a:endParaRPr lang="en-US" dirty="0" smtClean="0"/>
          </a:p>
          <a:p>
            <a:pPr indent="-457200"/>
            <a:r>
              <a:rPr lang="en-US" dirty="0"/>
              <a:t>Hedges, L. V., &amp; Vevea, J. L. (1996). Estimating Effect Size Under Publication Bias: Small Sample Properties and Robustness of a Random Effects Selection Model. </a:t>
            </a:r>
            <a:r>
              <a:rPr lang="en-US" i="1" dirty="0"/>
              <a:t>Journal of Educational and Behavioral Statistics</a:t>
            </a:r>
            <a:r>
              <a:rPr lang="en-US" dirty="0"/>
              <a:t>, </a:t>
            </a:r>
            <a:r>
              <a:rPr lang="en-US" i="1" dirty="0"/>
              <a:t>21</a:t>
            </a:r>
            <a:r>
              <a:rPr lang="en-US" dirty="0"/>
              <a:t>(4), 299–332.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doi.org/10.3102/10769986021004299</a:t>
            </a:r>
            <a:endParaRPr lang="en-US" dirty="0" smtClean="0"/>
          </a:p>
          <a:p>
            <a:pPr indent="-457200"/>
            <a:r>
              <a:rPr lang="en-US" dirty="0"/>
              <a:t>Marks-Anglin, A., &amp; Chen, Y. (2020). A historical review of publication bias. </a:t>
            </a:r>
            <a:r>
              <a:rPr lang="en-US" i="1" dirty="0"/>
              <a:t>Research Synthesis Methods</a:t>
            </a:r>
            <a:r>
              <a:rPr lang="en-US" dirty="0"/>
              <a:t>, </a:t>
            </a:r>
            <a:r>
              <a:rPr lang="en-US" i="1" dirty="0"/>
              <a:t>11</a:t>
            </a:r>
            <a:r>
              <a:rPr lang="en-US" dirty="0"/>
              <a:t>(6), 725–742.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doi.org/10.1002/jrsm.1452</a:t>
            </a:r>
            <a:endParaRPr lang="en-US" dirty="0"/>
          </a:p>
          <a:p>
            <a:pPr indent="-457200"/>
            <a:r>
              <a:rPr lang="en-US" dirty="0" err="1"/>
              <a:t>Mathur</a:t>
            </a:r>
            <a:r>
              <a:rPr lang="en-US" dirty="0"/>
              <a:t>, M. B., &amp; </a:t>
            </a:r>
            <a:r>
              <a:rPr lang="en-US" dirty="0" err="1"/>
              <a:t>VanderWeele</a:t>
            </a:r>
            <a:r>
              <a:rPr lang="en-US" dirty="0"/>
              <a:t>, T. J. (2021). Estimating publication bias in meta-analyses of peer-reviewed studies: A meta-</a:t>
            </a:r>
            <a:r>
              <a:rPr lang="en-US" dirty="0" err="1"/>
              <a:t>meta-analysis</a:t>
            </a:r>
            <a:r>
              <a:rPr lang="en-US" dirty="0"/>
              <a:t> across disciplines and journal tiers. </a:t>
            </a:r>
            <a:r>
              <a:rPr lang="en-US" i="1" dirty="0"/>
              <a:t>Research Synthesis Methods</a:t>
            </a:r>
            <a:r>
              <a:rPr lang="en-US" dirty="0"/>
              <a:t>, </a:t>
            </a:r>
            <a:r>
              <a:rPr lang="en-US" i="1" dirty="0"/>
              <a:t>12</a:t>
            </a:r>
            <a:r>
              <a:rPr lang="en-US" dirty="0"/>
              <a:t>(2), 176–191. </a:t>
            </a:r>
            <a:r>
              <a:rPr lang="en-US" dirty="0">
                <a:hlinkClick r:id="rId5"/>
              </a:rPr>
              <a:t>https://doi.org/10.1002/jrsm.1464</a:t>
            </a:r>
            <a:endParaRPr lang="en-US" dirty="0"/>
          </a:p>
          <a:p>
            <a:pPr indent="-457200"/>
            <a:r>
              <a:rPr lang="en-US" dirty="0" smtClean="0"/>
              <a:t>Rodgers</a:t>
            </a:r>
            <a:r>
              <a:rPr lang="en-US" dirty="0"/>
              <a:t>, M. A., &amp; Pustejovsky, J. E. (2020). Evaluating meta-analytic methods to detect selective reporting in the presence of dependent effect sizes</a:t>
            </a:r>
            <a:r>
              <a:rPr lang="en-US" dirty="0" smtClean="0"/>
              <a:t>.. </a:t>
            </a:r>
            <a:r>
              <a:rPr lang="en-US" i="1" dirty="0"/>
              <a:t>Psychological Methods</a:t>
            </a:r>
            <a:r>
              <a:rPr lang="en-US" dirty="0" smtClean="0"/>
              <a:t>, </a:t>
            </a:r>
            <a:r>
              <a:rPr lang="en-US" i="1" dirty="0" smtClean="0"/>
              <a:t>26(2), </a:t>
            </a:r>
            <a:r>
              <a:rPr lang="en-US" dirty="0" smtClean="0"/>
              <a:t>141-160.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979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definition of systematic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Assumes that the goal of the review is to be transparent </a:t>
            </a:r>
          </a:p>
          <a:p>
            <a:r>
              <a:rPr lang="en-US" sz="2400" dirty="0" smtClean="0"/>
              <a:t>Assumes that the review is focused on synthesizing a set of studies identified through a replicable process</a:t>
            </a:r>
          </a:p>
          <a:p>
            <a:r>
              <a:rPr lang="en-US" dirty="0"/>
              <a:t>T</a:t>
            </a:r>
            <a:r>
              <a:rPr lang="en-US" sz="2400" dirty="0" smtClean="0"/>
              <a:t>here could be multiple ways that these studies are synthesized depending on the research question and relevant literature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41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Windproof Vented Travel Umbrella-Sun Protection UV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52412"/>
            <a:ext cx="9220200" cy="6353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7520" y="1417320"/>
            <a:ext cx="600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SYSTEMATIC REVIEW OR RESEARCH SYNTHESIS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00250" y="3657600"/>
            <a:ext cx="30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 and Gap Maps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7490" y="4263390"/>
            <a:ext cx="300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Conceptual Reviews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37585" y="5007174"/>
            <a:ext cx="258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Qualitative Synthesis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3710" y="342899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Meta-Analysis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40930" y="4263390"/>
            <a:ext cx="220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0990" y="5007174"/>
            <a:ext cx="172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Scoping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 talk about </a:t>
            </a:r>
            <a:r>
              <a:rPr lang="en-US" dirty="0" err="1" smtClean="0"/>
              <a:t>meta-analysis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Meta-analysis</a:t>
            </a:r>
            <a:r>
              <a:rPr lang="en-US" dirty="0" smtClean="0"/>
              <a:t> is a set of statistical methods used to synthesize the quantitative results across a set of studies</a:t>
            </a:r>
          </a:p>
          <a:p>
            <a:r>
              <a:rPr lang="en-US" dirty="0" smtClean="0"/>
              <a:t>We will focus on the synthesis of quantitative studies in this talk</a:t>
            </a:r>
          </a:p>
          <a:p>
            <a:r>
              <a:rPr lang="en-US" dirty="0" smtClean="0"/>
              <a:t>I will also assume that a </a:t>
            </a:r>
            <a:r>
              <a:rPr lang="en-US" dirty="0" err="1" smtClean="0"/>
              <a:t>meta-analysis</a:t>
            </a:r>
            <a:r>
              <a:rPr lang="en-US" dirty="0" smtClean="0"/>
              <a:t> is being conducted using systematic review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6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F22410F-E0EF-4A58-9388-4DE80ADC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87" y="1958188"/>
            <a:ext cx="2918164" cy="4307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D4D26-BB0C-4784-BECA-D17357320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a typeface="Meiryo"/>
              </a:rPr>
              <a:t>Remember</a:t>
            </a:r>
            <a:endParaRPr lang="en-US" sz="4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8D4D0A-636C-40AC-9A46-6D1DFD77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694" y="1825625"/>
            <a:ext cx="7018106" cy="3859742"/>
          </a:xfrm>
        </p:spPr>
        <p:txBody>
          <a:bodyPr anchor="t">
            <a:normAutofit/>
          </a:bodyPr>
          <a:lstStyle/>
          <a:p>
            <a:r>
              <a:rPr lang="en-US" sz="3200" dirty="0">
                <a:ea typeface="Meiryo"/>
              </a:rPr>
              <a:t>Systematic Reviews don't always include meta-analyses</a:t>
            </a:r>
          </a:p>
          <a:p>
            <a:r>
              <a:rPr lang="en-US" sz="3200" dirty="0">
                <a:ea typeface="Meiryo"/>
              </a:rPr>
              <a:t>And some meta-analyses might not use systematic review </a:t>
            </a:r>
            <a:r>
              <a:rPr lang="en-US" sz="3200" dirty="0" smtClean="0">
                <a:ea typeface="Meiryo"/>
              </a:rPr>
              <a:t>techniques</a:t>
            </a:r>
          </a:p>
          <a:p>
            <a:r>
              <a:rPr lang="en-US" sz="3200" dirty="0" smtClean="0">
                <a:ea typeface="Meiryo"/>
              </a:rPr>
              <a:t>Today I assume that we are conducting a </a:t>
            </a:r>
            <a:r>
              <a:rPr lang="en-US" sz="3200" dirty="0" err="1" smtClean="0">
                <a:ea typeface="Meiryo"/>
              </a:rPr>
              <a:t>meta-analysis</a:t>
            </a:r>
            <a:r>
              <a:rPr lang="en-US" sz="3200" dirty="0" smtClean="0">
                <a:ea typeface="Meiryo"/>
              </a:rPr>
              <a:t> as part of a systematic review</a:t>
            </a:r>
            <a:endParaRPr lang="en-US" sz="32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1871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DFB5EE-8A51-0242-9B01-BE648CAD8B62}"/>
              </a:ext>
            </a:extLst>
          </p:cNvPr>
          <p:cNvSpPr txBox="1"/>
          <p:nvPr/>
        </p:nvSpPr>
        <p:spPr>
          <a:xfrm>
            <a:off x="1252451" y="1115549"/>
            <a:ext cx="5577840" cy="64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Problem formulation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AFEFB-4AF6-0E40-8A93-08EBFC025DB0}"/>
              </a:ext>
            </a:extLst>
          </p:cNvPr>
          <p:cNvSpPr txBox="1"/>
          <p:nvPr/>
        </p:nvSpPr>
        <p:spPr>
          <a:xfrm>
            <a:off x="1893817" y="1751022"/>
            <a:ext cx="5577840" cy="64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Searching the literature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A5FC2-83E5-8C43-9F14-0623E289FA9D}"/>
              </a:ext>
            </a:extLst>
          </p:cNvPr>
          <p:cNvSpPr txBox="1"/>
          <p:nvPr/>
        </p:nvSpPr>
        <p:spPr>
          <a:xfrm>
            <a:off x="2568434" y="2385318"/>
            <a:ext cx="5577840" cy="64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Screening potentially eligible studies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7CDFB-A68B-444F-BD23-02F7C340C458}"/>
              </a:ext>
            </a:extLst>
          </p:cNvPr>
          <p:cNvSpPr txBox="1"/>
          <p:nvPr/>
        </p:nvSpPr>
        <p:spPr>
          <a:xfrm>
            <a:off x="3193991" y="3028420"/>
            <a:ext cx="5577840" cy="64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Data extraction and coding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0EB41-A19D-A543-8F5A-65334300231E}"/>
              </a:ext>
            </a:extLst>
          </p:cNvPr>
          <p:cNvSpPr txBox="1"/>
          <p:nvPr/>
        </p:nvSpPr>
        <p:spPr>
          <a:xfrm>
            <a:off x="3957333" y="3680532"/>
            <a:ext cx="5943600" cy="64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Data analysis and synthesis (meta-analysis)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B952F-4BA8-AF46-B084-CB08E85C9993}"/>
              </a:ext>
            </a:extLst>
          </p:cNvPr>
          <p:cNvSpPr txBox="1"/>
          <p:nvPr/>
        </p:nvSpPr>
        <p:spPr>
          <a:xfrm>
            <a:off x="4786587" y="4330429"/>
            <a:ext cx="5577840" cy="64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Interpretation and dissemination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A5BA7-4968-B048-A019-C4332ABAEA7B}"/>
              </a:ext>
            </a:extLst>
          </p:cNvPr>
          <p:cNvSpPr txBox="1"/>
          <p:nvPr/>
        </p:nvSpPr>
        <p:spPr>
          <a:xfrm>
            <a:off x="5581333" y="4974073"/>
            <a:ext cx="5577840" cy="64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Re-analysis, development, or criticism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792CA-2D2D-6B4A-B0D6-FA3460A4A904}"/>
              </a:ext>
            </a:extLst>
          </p:cNvPr>
          <p:cNvSpPr txBox="1"/>
          <p:nvPr/>
        </p:nvSpPr>
        <p:spPr>
          <a:xfrm>
            <a:off x="409887" y="6335901"/>
            <a:ext cx="507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Adapted from Johnson &amp; Hennessy (2019)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885B57-D392-BF43-BABE-F83D46F407AB}"/>
              </a:ext>
            </a:extLst>
          </p:cNvPr>
          <p:cNvCxnSpPr>
            <a:cxnSpLocks/>
          </p:cNvCxnSpPr>
          <p:nvPr/>
        </p:nvCxnSpPr>
        <p:spPr>
          <a:xfrm>
            <a:off x="657097" y="1874814"/>
            <a:ext cx="3816711" cy="3915577"/>
          </a:xfrm>
          <a:prstGeom prst="straightConnector1">
            <a:avLst/>
          </a:prstGeom>
          <a:ln w="444500">
            <a:solidFill>
              <a:srgbClr val="00B050">
                <a:alpha val="98016"/>
              </a:srgb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8DAFF9-A336-3845-BF9B-7EBA5F4C1A08}"/>
              </a:ext>
            </a:extLst>
          </p:cNvPr>
          <p:cNvSpPr txBox="1"/>
          <p:nvPr/>
        </p:nvSpPr>
        <p:spPr>
          <a:xfrm rot="2748090">
            <a:off x="-30229" y="3366551"/>
            <a:ext cx="4708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Cross-step synergy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3FA189-2668-6045-B048-5D8E77AF29B1}"/>
              </a:ext>
            </a:extLst>
          </p:cNvPr>
          <p:cNvCxnSpPr>
            <a:cxnSpLocks/>
          </p:cNvCxnSpPr>
          <p:nvPr/>
        </p:nvCxnSpPr>
        <p:spPr>
          <a:xfrm rot="60000">
            <a:off x="7975394" y="1077707"/>
            <a:ext cx="3816711" cy="3915577"/>
          </a:xfrm>
          <a:prstGeom prst="straightConnector1">
            <a:avLst/>
          </a:prstGeom>
          <a:ln w="508000">
            <a:solidFill>
              <a:schemeClr val="accent1">
                <a:alpha val="30000"/>
              </a:schemeClr>
            </a:solidFill>
            <a:headEnd type="triangl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010654-0F8E-4E46-80CA-32CF42EDDCD9}"/>
              </a:ext>
            </a:extLst>
          </p:cNvPr>
          <p:cNvSpPr txBox="1"/>
          <p:nvPr/>
        </p:nvSpPr>
        <p:spPr>
          <a:xfrm rot="2760000">
            <a:off x="7552775" y="3113137"/>
            <a:ext cx="5208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 can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repeating any or all steps</a:t>
            </a:r>
          </a:p>
        </p:txBody>
      </p:sp>
      <p:sp>
        <p:nvSpPr>
          <p:cNvPr id="19" name="Bent Arrow 18">
            <a:extLst>
              <a:ext uri="{FF2B5EF4-FFF2-40B4-BE49-F238E27FC236}">
                <a16:creationId xmlns:a16="http://schemas.microsoft.com/office/drawing/2014/main" id="{D6C37450-D407-7545-98ED-E2A166146EB5}"/>
              </a:ext>
            </a:extLst>
          </p:cNvPr>
          <p:cNvSpPr/>
          <p:nvPr/>
        </p:nvSpPr>
        <p:spPr>
          <a:xfrm rot="10800000" flipH="1">
            <a:off x="1528175" y="1751022"/>
            <a:ext cx="365642" cy="428507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Bent Arrow 19">
            <a:extLst>
              <a:ext uri="{FF2B5EF4-FFF2-40B4-BE49-F238E27FC236}">
                <a16:creationId xmlns:a16="http://schemas.microsoft.com/office/drawing/2014/main" id="{E715EB6E-7474-2E40-88B3-9841A04F7349}"/>
              </a:ext>
            </a:extLst>
          </p:cNvPr>
          <p:cNvSpPr/>
          <p:nvPr/>
        </p:nvSpPr>
        <p:spPr>
          <a:xfrm rot="10800000" flipH="1">
            <a:off x="2816114" y="3041956"/>
            <a:ext cx="365642" cy="428507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Bent Arrow 20">
            <a:extLst>
              <a:ext uri="{FF2B5EF4-FFF2-40B4-BE49-F238E27FC236}">
                <a16:creationId xmlns:a16="http://schemas.microsoft.com/office/drawing/2014/main" id="{DEAC48B3-37AF-5241-90E9-F453FE628A70}"/>
              </a:ext>
            </a:extLst>
          </p:cNvPr>
          <p:cNvSpPr/>
          <p:nvPr/>
        </p:nvSpPr>
        <p:spPr>
          <a:xfrm rot="10800000" flipH="1">
            <a:off x="2179737" y="2418850"/>
            <a:ext cx="365642" cy="428507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ent Arrow 21">
            <a:extLst>
              <a:ext uri="{FF2B5EF4-FFF2-40B4-BE49-F238E27FC236}">
                <a16:creationId xmlns:a16="http://schemas.microsoft.com/office/drawing/2014/main" id="{732120A2-846B-BE4A-8B5F-8BE756FCDA33}"/>
              </a:ext>
            </a:extLst>
          </p:cNvPr>
          <p:cNvSpPr/>
          <p:nvPr/>
        </p:nvSpPr>
        <p:spPr>
          <a:xfrm rot="10800000" flipH="1">
            <a:off x="3569762" y="3695396"/>
            <a:ext cx="365642" cy="428507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ent Arrow 22">
            <a:extLst>
              <a:ext uri="{FF2B5EF4-FFF2-40B4-BE49-F238E27FC236}">
                <a16:creationId xmlns:a16="http://schemas.microsoft.com/office/drawing/2014/main" id="{BEE95A26-0106-5442-A01A-481D6AF31E7D}"/>
              </a:ext>
            </a:extLst>
          </p:cNvPr>
          <p:cNvSpPr/>
          <p:nvPr/>
        </p:nvSpPr>
        <p:spPr>
          <a:xfrm rot="10800000" flipH="1">
            <a:off x="4386040" y="4336310"/>
            <a:ext cx="365642" cy="428507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ent Arrow 23">
            <a:extLst>
              <a:ext uri="{FF2B5EF4-FFF2-40B4-BE49-F238E27FC236}">
                <a16:creationId xmlns:a16="http://schemas.microsoft.com/office/drawing/2014/main" id="{71C71D02-43B9-1446-BE45-1EDF04128F2C}"/>
              </a:ext>
            </a:extLst>
          </p:cNvPr>
          <p:cNvSpPr/>
          <p:nvPr/>
        </p:nvSpPr>
        <p:spPr>
          <a:xfrm rot="10800000" flipH="1">
            <a:off x="5189792" y="4989750"/>
            <a:ext cx="365642" cy="428507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 steps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conducting a systematic search of the literature and screening for eligible studies, we extract measures of each studies’ effect</a:t>
            </a:r>
          </a:p>
          <a:p>
            <a:r>
              <a:rPr lang="en-US" dirty="0" smtClean="0"/>
              <a:t>This effect size is then used as the unit of analysis in the </a:t>
            </a:r>
            <a:r>
              <a:rPr lang="en-US" dirty="0" err="1" smtClean="0"/>
              <a:t>meta-analysis</a:t>
            </a:r>
            <a:r>
              <a:rPr lang="en-US" dirty="0" smtClean="0"/>
              <a:t> part of the systematic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9271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RightStep">
      <a:dk1>
        <a:srgbClr val="000000"/>
      </a:dk1>
      <a:lt1>
        <a:srgbClr val="FFFFFF"/>
      </a:lt1>
      <a:dk2>
        <a:srgbClr val="413124"/>
      </a:dk2>
      <a:lt2>
        <a:srgbClr val="E2E5E8"/>
      </a:lt2>
      <a:accent1>
        <a:srgbClr val="BC9B82"/>
      </a:accent1>
      <a:accent2>
        <a:srgbClr val="AAA274"/>
      </a:accent2>
      <a:accent3>
        <a:srgbClr val="9BA57D"/>
      </a:accent3>
      <a:accent4>
        <a:srgbClr val="87AC75"/>
      </a:accent4>
      <a:accent5>
        <a:srgbClr val="81AC85"/>
      </a:accent5>
      <a:accent6>
        <a:srgbClr val="77AE93"/>
      </a:accent6>
      <a:hlink>
        <a:srgbClr val="5B86A6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PrismaticVTI">
  <a:themeElements>
    <a:clrScheme name="AnalogousFromRegularSeedLeftStep">
      <a:dk1>
        <a:srgbClr val="000000"/>
      </a:dk1>
      <a:lt1>
        <a:srgbClr val="FFFFFF"/>
      </a:lt1>
      <a:dk2>
        <a:srgbClr val="312E1B"/>
      </a:dk2>
      <a:lt2>
        <a:srgbClr val="F3F3F0"/>
      </a:lt2>
      <a:accent1>
        <a:srgbClr val="664DC3"/>
      </a:accent1>
      <a:accent2>
        <a:srgbClr val="3D54B2"/>
      </a:accent2>
      <a:accent3>
        <a:srgbClr val="4D96C3"/>
      </a:accent3>
      <a:accent4>
        <a:srgbClr val="3BB1AD"/>
      </a:accent4>
      <a:accent5>
        <a:srgbClr val="4BBF8B"/>
      </a:accent5>
      <a:accent6>
        <a:srgbClr val="3BB14B"/>
      </a:accent6>
      <a:hlink>
        <a:srgbClr val="7F9531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3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D311B"/>
      </a:dk2>
      <a:lt2>
        <a:srgbClr val="F3F1F0"/>
      </a:lt2>
      <a:accent1>
        <a:srgbClr val="22B1C0"/>
      </a:accent1>
      <a:accent2>
        <a:srgbClr val="14B783"/>
      </a:accent2>
      <a:accent3>
        <a:srgbClr val="21B949"/>
      </a:accent3>
      <a:accent4>
        <a:srgbClr val="2EBB14"/>
      </a:accent4>
      <a:accent5>
        <a:srgbClr val="74B320"/>
      </a:accent5>
      <a:accent6>
        <a:srgbClr val="A4A612"/>
      </a:accent6>
      <a:hlink>
        <a:srgbClr val="C15145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4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413224"/>
      </a:dk2>
      <a:lt2>
        <a:srgbClr val="E2E8E8"/>
      </a:lt2>
      <a:accent1>
        <a:srgbClr val="C59793"/>
      </a:accent1>
      <a:accent2>
        <a:srgbClr val="BA9C7F"/>
      </a:accent2>
      <a:accent3>
        <a:srgbClr val="A8A57F"/>
      </a:accent3>
      <a:accent4>
        <a:srgbClr val="99AA74"/>
      </a:accent4>
      <a:accent5>
        <a:srgbClr val="8DAC82"/>
      </a:accent5>
      <a:accent6>
        <a:srgbClr val="78AF81"/>
      </a:accent6>
      <a:hlink>
        <a:srgbClr val="588C91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1174</Words>
  <Application>Microsoft Office PowerPoint</Application>
  <PresentationFormat>Widescreen</PresentationFormat>
  <Paragraphs>116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Aharoni</vt:lpstr>
      <vt:lpstr>Arial</vt:lpstr>
      <vt:lpstr>Avenir Next LT Pro</vt:lpstr>
      <vt:lpstr>Calibri</vt:lpstr>
      <vt:lpstr>Century Gothic</vt:lpstr>
      <vt:lpstr>Meiryo</vt:lpstr>
      <vt:lpstr>Neue Haas Grotesk Text Pro</vt:lpstr>
      <vt:lpstr>Tw Cen MT</vt:lpstr>
      <vt:lpstr>ShapesVTI</vt:lpstr>
      <vt:lpstr>PrismaticVTI</vt:lpstr>
      <vt:lpstr>BrushVTI</vt:lpstr>
      <vt:lpstr>PunchcardVTI</vt:lpstr>
      <vt:lpstr>Introduction to Meta-analysis</vt:lpstr>
      <vt:lpstr>Goals for the Presentation</vt:lpstr>
      <vt:lpstr>Definition of systematic review</vt:lpstr>
      <vt:lpstr>This definition of systematic review</vt:lpstr>
      <vt:lpstr>PowerPoint Presentation</vt:lpstr>
      <vt:lpstr>Today we will talk about meta-analysis</vt:lpstr>
      <vt:lpstr>Remember</vt:lpstr>
      <vt:lpstr>PowerPoint Presentation</vt:lpstr>
      <vt:lpstr>Meta-Analysis steps </vt:lpstr>
      <vt:lpstr>Types of questions addressed by meta-analysis</vt:lpstr>
      <vt:lpstr>Types of questions relevant for meta-analysis</vt:lpstr>
      <vt:lpstr>Rates/Trends</vt:lpstr>
      <vt:lpstr>Associations - Correlations</vt:lpstr>
      <vt:lpstr>Associations – comparisons among groups</vt:lpstr>
      <vt:lpstr>Effectiveness of interventions </vt:lpstr>
      <vt:lpstr>Effectiveness of interventions </vt:lpstr>
      <vt:lpstr>What are typical results from a meta-analysis?</vt:lpstr>
      <vt:lpstr>In a meta-analysis, we are concerned with:</vt:lpstr>
      <vt:lpstr>Forest plot from mindfulness  review</vt:lpstr>
      <vt:lpstr>Mathematics Interventions - Heterogeneity</vt:lpstr>
      <vt:lpstr>Exploring heterogeneity</vt:lpstr>
      <vt:lpstr>What conclusions can we draw from a meta-analysis?</vt:lpstr>
      <vt:lpstr>Meta-analysis questions</vt:lpstr>
      <vt:lpstr>Exploring heterogeneity and generalizing results</vt:lpstr>
      <vt:lpstr>Summary</vt:lpstr>
      <vt:lpstr>Thank you!</vt:lpstr>
      <vt:lpstr>General resources for systematic review</vt:lpstr>
      <vt:lpstr>Resources for Meta-analysis</vt:lpstr>
      <vt:lpstr>Books/Papers on meta-analysis</vt:lpstr>
      <vt:lpstr>Publication Bias Papers/Resources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modernist presentation</dc:title>
  <dc:creator>Therese Deocampo Pigott</dc:creator>
  <cp:lastModifiedBy>Therese Deocampo Pigott</cp:lastModifiedBy>
  <cp:revision>16</cp:revision>
  <dcterms:created xsi:type="dcterms:W3CDTF">2022-05-07T15:03:13Z</dcterms:created>
  <dcterms:modified xsi:type="dcterms:W3CDTF">2022-05-13T11:04:17Z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2020-03-13T04:15:13Z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4ddf67fa-94c4-4d54-a3db-00003dcf17f4</vt:lpwstr>
  </property>
  <property fmtid="{D5CDD505-2E9C-101B-9397-08002B2CF9AE}" pid="8" name="MSIP_Label_f42aa342-8706-4288-bd11-ebb85995028c_ContentBits">
    <vt:lpwstr>0</vt:lpwstr>
  </property>
</Properties>
</file>